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565" r:id="rId5"/>
    <p:sldId id="381" r:id="rId6"/>
    <p:sldId id="497" r:id="rId7"/>
    <p:sldId id="585" r:id="rId8"/>
    <p:sldId id="566" r:id="rId9"/>
    <p:sldId id="523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81" r:id="rId21"/>
    <p:sldId id="582" r:id="rId22"/>
    <p:sldId id="584" r:id="rId23"/>
    <p:sldId id="578" r:id="rId24"/>
    <p:sldId id="579" r:id="rId25"/>
    <p:sldId id="580" r:id="rId26"/>
    <p:sldId id="586" r:id="rId27"/>
    <p:sldId id="587" r:id="rId28"/>
    <p:sldId id="589" r:id="rId29"/>
    <p:sldId id="363" r:id="rId30"/>
    <p:sldId id="588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8CD01E-4BC0-4EDE-8A97-1AA584A46790}">
          <p14:sldIdLst>
            <p14:sldId id="565"/>
            <p14:sldId id="381"/>
            <p14:sldId id="497"/>
            <p14:sldId id="585"/>
            <p14:sldId id="566"/>
            <p14:sldId id="523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81"/>
            <p14:sldId id="582"/>
            <p14:sldId id="584"/>
            <p14:sldId id="578"/>
            <p14:sldId id="579"/>
            <p14:sldId id="580"/>
            <p14:sldId id="586"/>
            <p14:sldId id="587"/>
            <p14:sldId id="589"/>
            <p14:sldId id="363"/>
            <p14:sldId id="5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7" autoAdjust="0"/>
    <p:restoredTop sz="86404" autoAdjust="0"/>
  </p:normalViewPr>
  <p:slideViewPr>
    <p:cSldViewPr>
      <p:cViewPr>
        <p:scale>
          <a:sx n="110" d="100"/>
          <a:sy n="110" d="100"/>
        </p:scale>
        <p:origin x="-24" y="-432"/>
      </p:cViewPr>
      <p:guideLst>
        <p:guide orient="horz" pos="216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-2868" y="-90"/>
      </p:cViewPr>
      <p:guideLst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46533-D8D9-49FC-8C60-05823D1ECD8E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7B047-369F-486A-B9B9-FC3AFEE007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55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1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C46851-2DEA-4728-B81D-E46A34135FC6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7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14A08-53AE-41EA-B3BD-1B7DD102E0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0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0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7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14A08-53AE-41EA-B3BD-1B7DD102E0C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8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ao.org/pakistan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668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1771"/>
            <a:ext cx="1219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27200" y="5181600"/>
            <a:ext cx="10160000" cy="1143000"/>
          </a:xfrm>
        </p:spPr>
        <p:txBody>
          <a:bodyPr/>
          <a:lstStyle>
            <a:lvl1pPr marL="0" indent="0" algn="r">
              <a:buNone/>
              <a:defRPr baseline="0">
                <a:solidFill>
                  <a:schemeClr val="bg1"/>
                </a:solidFill>
                <a:latin typeface="Myriad Pro Con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Presented by: </a:t>
            </a:r>
          </a:p>
          <a:p>
            <a:r>
              <a:rPr lang="en-US" dirty="0"/>
              <a:t>(date)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70580"/>
            <a:ext cx="3967489" cy="8248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483429"/>
            <a:ext cx="10972800" cy="1066800"/>
          </a:xfrm>
        </p:spPr>
        <p:txBody>
          <a:bodyPr>
            <a:normAutofit/>
          </a:bodyPr>
          <a:lstStyle>
            <a:lvl1pPr algn="r">
              <a:defRPr sz="3600" baseline="0"/>
            </a:lvl1pPr>
          </a:lstStyle>
          <a:p>
            <a:r>
              <a:rPr lang="en-US" dirty="0"/>
              <a:t>INSERT 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9C7D-7856-4893-9B49-B276202E980D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rgbClr val="668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39C7D-7856-4893-9B49-B276202E980D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3713" y="4114801"/>
            <a:ext cx="1218602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3000"/>
              </a:spcAft>
            </a:pPr>
            <a:r>
              <a:rPr lang="en-GB" sz="3600" b="1" dirty="0">
                <a:solidFill>
                  <a:srgbClr val="6689CC"/>
                </a:solidFill>
                <a:hlinkClick r:id="rId2"/>
              </a:rPr>
              <a:t>http://www.fao.org/pakistan</a:t>
            </a:r>
            <a:endParaRPr lang="en-GB" sz="400" b="1" dirty="0">
              <a:solidFill>
                <a:srgbClr val="6689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3773943" cy="1143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49600" y="2933700"/>
            <a:ext cx="5080000" cy="9906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  <a:lvl2pPr marL="457200" indent="0" algn="ctr">
              <a:buNone/>
              <a:defRPr sz="3600" baseline="0">
                <a:solidFill>
                  <a:schemeClr val="bg1"/>
                </a:solidFill>
              </a:defRPr>
            </a:lvl2pPr>
          </a:lstStyle>
          <a:p>
            <a:pPr lvl="1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4940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2057401"/>
            <a:ext cx="105664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39C7D-7856-4893-9B49-B276202E980D}" type="datetimeFigureOut">
              <a:rPr lang="en-US" smtClean="0"/>
              <a:pPr/>
              <a:t>12/6/22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067E-81A0-4F09-A921-8A7DBB852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-76200"/>
            <a:ext cx="3773943" cy="1143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rgbClr val="6689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—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419600" y="5562600"/>
            <a:ext cx="76200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					</a:t>
            </a:r>
            <a:r>
              <a:rPr lang="en-US" sz="1800" dirty="0"/>
              <a:t>MEHWISH ALI</a:t>
            </a:r>
          </a:p>
          <a:p>
            <a:r>
              <a:rPr lang="en-US" sz="1800" dirty="0"/>
              <a:t>					AREESHA ASGHAR</a:t>
            </a:r>
          </a:p>
          <a:p>
            <a:r>
              <a:rPr lang="en-US" sz="1800" dirty="0"/>
              <a:t>					17 August 2022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7400" y="19812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sz="4000" dirty="0"/>
              <a:t>GEOSPATIAL ANALYSIS FOR WATERSHED SELECTION IN PISHIN RIVER BASIN</a:t>
            </a:r>
            <a:br>
              <a:rPr lang="en-US" sz="4000" dirty="0"/>
            </a:br>
            <a:br>
              <a:rPr lang="en-US" sz="1600" dirty="0"/>
            </a:br>
            <a:r>
              <a:rPr lang="en-US" sz="1800" dirty="0"/>
              <a:t>REVIVAL OF BALCOHISTAN WATER RESOURCES PROGRAMME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050062"/>
              </p:ext>
            </p:extLst>
          </p:nvPr>
        </p:nvGraphicFramePr>
        <p:xfrm>
          <a:off x="1346625" y="1066800"/>
          <a:ext cx="9498750" cy="5702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6151">
                  <a:extLst>
                    <a:ext uri="{9D8B030D-6E8A-4147-A177-3AD203B41FA5}">
                      <a16:colId xmlns:a16="http://schemas.microsoft.com/office/drawing/2014/main" val="833780298"/>
                    </a:ext>
                  </a:extLst>
                </a:gridCol>
                <a:gridCol w="2164431">
                  <a:extLst>
                    <a:ext uri="{9D8B030D-6E8A-4147-A177-3AD203B41FA5}">
                      <a16:colId xmlns:a16="http://schemas.microsoft.com/office/drawing/2014/main" val="1925590843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033742562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94903483"/>
                    </a:ext>
                  </a:extLst>
                </a:gridCol>
              </a:tblGrid>
              <a:tr h="8711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INDICATOR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(watershed level)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WEIGHTAGE/INFLUENCE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WEIGHT</a:t>
                      </a: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06419"/>
                  </a:ext>
                </a:extLst>
              </a:tr>
              <a:tr h="413628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Ground Water Recharge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(as an indicator of Water availability)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584933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19260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Wetlands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0634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Total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5650"/>
                  </a:ext>
                </a:extLst>
              </a:tr>
              <a:tr h="476001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Surface Water harvesting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for 20 years (mm)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755332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Run-off potential based on soil texture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42712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95005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996849"/>
                  </a:ext>
                </a:extLst>
              </a:tr>
              <a:tr h="389289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Livestock Based Interventions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0638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Livestock Density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07423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Condition of vegetation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90861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223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267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GROUND WATER RECHARGE</a:t>
            </a:r>
          </a:p>
        </p:txBody>
      </p:sp>
    </p:spTree>
    <p:extLst>
      <p:ext uri="{BB962C8B-B14F-4D97-AF65-F5344CB8AC3E}">
        <p14:creationId xmlns:p14="http://schemas.microsoft.com/office/powerpoint/2010/main" val="68700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-161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MAPPING POTENTIAL FOR GROUND WATER RECHARGE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447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Average annual rainfall for 20 years (2001-2021)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under rangelands (</a:t>
            </a:r>
            <a:r>
              <a:rPr lang="en-US" dirty="0" err="1"/>
              <a:t>sqkm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under wetlands (</a:t>
            </a:r>
            <a:r>
              <a:rPr lang="en-US" dirty="0" err="1"/>
              <a:t>sqkm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78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973" t="11075" r="29382" b="16236"/>
          <a:stretch/>
        </p:blipFill>
        <p:spPr>
          <a:xfrm>
            <a:off x="7845300" y="1167954"/>
            <a:ext cx="4215755" cy="5624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52237" y="936165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AREA UNDER WETLANDS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en-US" sz="1200" dirty="0" err="1"/>
              <a:t>sq</a:t>
            </a:r>
            <a:r>
              <a:rPr lang="en-US" sz="1200" dirty="0"/>
              <a:t> km)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86961" y="911575"/>
            <a:ext cx="2110075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AREA UNDER RANGELANDS</a:t>
            </a:r>
          </a:p>
          <a:p>
            <a:pPr algn="ctr"/>
            <a:r>
              <a:rPr lang="en-US" sz="1200" b="1" dirty="0"/>
              <a:t>(</a:t>
            </a:r>
            <a:r>
              <a:rPr lang="en-US" sz="1200" b="1" dirty="0" err="1"/>
              <a:t>sq</a:t>
            </a:r>
            <a:r>
              <a:rPr lang="en-US" sz="1200" b="1" dirty="0"/>
              <a:t> km)</a:t>
            </a:r>
          </a:p>
        </p:txBody>
      </p:sp>
      <p:sp>
        <p:nvSpPr>
          <p:cNvPr id="7" name="Equal 6"/>
          <p:cNvSpPr/>
          <p:nvPr/>
        </p:nvSpPr>
        <p:spPr>
          <a:xfrm>
            <a:off x="6834461" y="2427672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7" y="1465829"/>
            <a:ext cx="2051565" cy="2899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94235" y="936166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RAINFALL (mm)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0833" t="11144" r="63886" b="13324"/>
          <a:stretch/>
        </p:blipFill>
        <p:spPr>
          <a:xfrm>
            <a:off x="4499046" y="1459490"/>
            <a:ext cx="2097989" cy="2916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282610"/>
              </p:ext>
            </p:extLst>
          </p:nvPr>
        </p:nvGraphicFramePr>
        <p:xfrm>
          <a:off x="154947" y="4414055"/>
          <a:ext cx="4185587" cy="2411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145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1094182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470260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475818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  <a:r>
                        <a:rPr lang="en-US" sz="1200" baseline="0" dirty="0"/>
                        <a:t> (WATERSHED LEVEL)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774636">
                <a:tc>
                  <a:txBody>
                    <a:bodyPr/>
                    <a:lstStyle/>
                    <a:p>
                      <a:r>
                        <a:rPr lang="en-US" sz="1400" dirty="0"/>
                        <a:t>AVERAGE 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CHIRPS</a:t>
                      </a:r>
                      <a:r>
                        <a:rPr lang="en-US" sz="1400" baseline="0" dirty="0"/>
                        <a:t> Satellite Data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85063"/>
                  </a:ext>
                </a:extLst>
              </a:tr>
              <a:tr h="618562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WETLANDS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FAO,SUPARCO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701548"/>
                  </a:ext>
                </a:extLst>
              </a:tr>
              <a:tr h="542245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RANGELANDS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FAO,SUPARCO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0866" t="12979" r="64459" b="14113"/>
          <a:stretch/>
        </p:blipFill>
        <p:spPr>
          <a:xfrm>
            <a:off x="2308551" y="1465829"/>
            <a:ext cx="2078716" cy="290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GROUNDWATER RECHARGE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7024" t="39818" r="89787" b="51679"/>
          <a:stretch/>
        </p:blipFill>
        <p:spPr>
          <a:xfrm>
            <a:off x="3398009" y="3657600"/>
            <a:ext cx="724453" cy="5433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7576" t="29511" r="87272" b="59764"/>
          <a:stretch/>
        </p:blipFill>
        <p:spPr>
          <a:xfrm>
            <a:off x="5412223" y="3581399"/>
            <a:ext cx="1058104" cy="6195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77758" y="3457545"/>
            <a:ext cx="7649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Area (Sq. km)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32900" y="3614037"/>
            <a:ext cx="756938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Rainfall (mm)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2067" t="25099" r="91445" b="66076"/>
          <a:stretch/>
        </p:blipFill>
        <p:spPr>
          <a:xfrm>
            <a:off x="10668000" y="5619685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SURFACE WATER </a:t>
            </a:r>
            <a:br>
              <a:rPr lang="en-US" dirty="0"/>
            </a:br>
            <a:r>
              <a:rPr lang="en-US" dirty="0"/>
              <a:t>HARVESTING</a:t>
            </a:r>
          </a:p>
        </p:txBody>
      </p:sp>
    </p:spTree>
    <p:extLst>
      <p:ext uri="{BB962C8B-B14F-4D97-AF65-F5344CB8AC3E}">
        <p14:creationId xmlns:p14="http://schemas.microsoft.com/office/powerpoint/2010/main" val="213253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-1614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/>
                </a:solidFill>
              </a:rPr>
              <a:t>MAPPING POTENTIAL FOR SURFACE WATER HARVESTING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4478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Average annual rainfall for 20 years (2001-2021)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Amount of run-off generated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density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983" y="1088245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MONTHLY RUNOFF </a:t>
            </a:r>
            <a:br>
              <a:rPr lang="en-US" sz="1200" dirty="0"/>
            </a:br>
            <a:r>
              <a:rPr lang="en-US" sz="1200" dirty="0"/>
              <a:t>(mm)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96318" y="1132114"/>
            <a:ext cx="1829582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POPULATION</a:t>
            </a:r>
          </a:p>
          <a:p>
            <a:pPr algn="ctr"/>
            <a:r>
              <a:rPr lang="en-US" sz="1200" b="1" dirty="0"/>
              <a:t> DENSITY (Per Sq. Km)</a:t>
            </a:r>
          </a:p>
        </p:txBody>
      </p:sp>
      <p:sp>
        <p:nvSpPr>
          <p:cNvPr id="7" name="Equal 6"/>
          <p:cNvSpPr/>
          <p:nvPr/>
        </p:nvSpPr>
        <p:spPr>
          <a:xfrm>
            <a:off x="6782582" y="2171981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488" y="1104454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AVERAGE ANNUAL</a:t>
            </a:r>
          </a:p>
          <a:p>
            <a:r>
              <a:rPr lang="en-US" dirty="0"/>
              <a:t>RAINFALL (mm)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71" y="1678975"/>
            <a:ext cx="1972414" cy="2787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45149" t="16032" r="25565" b="11111"/>
          <a:stretch/>
        </p:blipFill>
        <p:spPr>
          <a:xfrm>
            <a:off x="2365385" y="1678975"/>
            <a:ext cx="2012895" cy="281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855287"/>
              </p:ext>
            </p:extLst>
          </p:nvPr>
        </p:nvGraphicFramePr>
        <p:xfrm>
          <a:off x="116177" y="4608656"/>
          <a:ext cx="3846223" cy="219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223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786515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499485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475286"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INDICATOR (WATERSHED LEVEL)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RAINFALL</a:t>
                      </a:r>
                    </a:p>
                    <a:p>
                      <a:r>
                        <a:rPr lang="en-US" sz="1400" dirty="0"/>
                        <a:t>(2001-2021)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CHIRPS</a:t>
                      </a:r>
                      <a:r>
                        <a:rPr lang="en-US" sz="1400" baseline="0" dirty="0"/>
                        <a:t> Satellite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FEWSNET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</a:p>
                    <a:p>
                      <a:r>
                        <a:rPr lang="en-US" sz="1400"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LANDSCAN</a:t>
                      </a:r>
                      <a:r>
                        <a:rPr lang="en-US" sz="1400" baseline="0" dirty="0"/>
                        <a:t> 2020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4201" t="10457" r="31005" b="18432"/>
          <a:stretch/>
        </p:blipFill>
        <p:spPr>
          <a:xfrm>
            <a:off x="7660989" y="1143000"/>
            <a:ext cx="4267200" cy="5577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35595" t="11219" r="34543" b="12222"/>
          <a:stretch/>
        </p:blipFill>
        <p:spPr>
          <a:xfrm>
            <a:off x="116177" y="1678975"/>
            <a:ext cx="2017423" cy="2816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SURFACE WATER HARVESTING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952" t="37293" r="89852" b="55393"/>
          <a:stretch/>
        </p:blipFill>
        <p:spPr>
          <a:xfrm>
            <a:off x="3282124" y="3910324"/>
            <a:ext cx="963384" cy="430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2554" t="25156" r="89866" b="67706"/>
          <a:stretch/>
        </p:blipFill>
        <p:spPr>
          <a:xfrm>
            <a:off x="1178448" y="3918073"/>
            <a:ext cx="790520" cy="418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888" y="3716247"/>
            <a:ext cx="75693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Rainfall (mm)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03515" y="3716247"/>
            <a:ext cx="7200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Runoff (mm)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10515600" y="5562600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MAPPING POTENTIAL FOR LIVESTOCK BASED INTERVENTIONS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0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245" y="152400"/>
            <a:ext cx="10972800" cy="1066800"/>
          </a:xfrm>
        </p:spPr>
        <p:txBody>
          <a:bodyPr>
            <a:normAutofit/>
          </a:bodyPr>
          <a:lstStyle/>
          <a:p>
            <a:pPr lvl="0" algn="r"/>
            <a:r>
              <a:rPr lang="en-US" sz="2400" dirty="0">
                <a:solidFill>
                  <a:schemeClr val="bg1"/>
                </a:solidFill>
              </a:rPr>
              <a:t>MAPPING POTENTIAL FOR LIVESTOCK BASED INTERVENTIONS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566400" cy="4068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Livestock density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Availability of natural fodder, scope for value addition to the livestock sector/area under rangelands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Condition of rangelands</a:t>
            </a:r>
          </a:p>
        </p:txBody>
      </p:sp>
    </p:spTree>
    <p:extLst>
      <p:ext uri="{BB962C8B-B14F-4D97-AF65-F5344CB8AC3E}">
        <p14:creationId xmlns:p14="http://schemas.microsoft.com/office/powerpoint/2010/main" val="1884362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99228" y="932436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AREA UND. RANGELANDS </a:t>
            </a:r>
            <a:br>
              <a:rPr lang="en-US" sz="1200" dirty="0"/>
            </a:br>
            <a:r>
              <a:rPr lang="en-US" sz="1200" dirty="0"/>
              <a:t>(Sq. KM) (60% WEIGHT)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04566" y="932436"/>
            <a:ext cx="212216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CONDITION OF RANGELANDS</a:t>
            </a:r>
          </a:p>
          <a:p>
            <a:pPr algn="ctr"/>
            <a:r>
              <a:rPr lang="en-US" sz="1200" b="1" dirty="0"/>
              <a:t>(10% WEIGHT)</a:t>
            </a:r>
          </a:p>
        </p:txBody>
      </p:sp>
      <p:sp>
        <p:nvSpPr>
          <p:cNvPr id="7" name="Equal 6"/>
          <p:cNvSpPr/>
          <p:nvPr/>
        </p:nvSpPr>
        <p:spPr>
          <a:xfrm>
            <a:off x="7117162" y="2345981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902" y="932437"/>
            <a:ext cx="182880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LIVESTOCK DENSITY</a:t>
            </a:r>
          </a:p>
          <a:p>
            <a:r>
              <a:rPr lang="en-US" dirty="0"/>
              <a:t>(30% WEIGHT)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1515" t="13300" r="64205" b="12895"/>
          <a:stretch/>
        </p:blipFill>
        <p:spPr>
          <a:xfrm>
            <a:off x="79347" y="1464524"/>
            <a:ext cx="2012484" cy="29253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8280" t="53615" r="88316" b="39849"/>
          <a:stretch/>
        </p:blipFill>
        <p:spPr>
          <a:xfrm>
            <a:off x="1030577" y="3678588"/>
            <a:ext cx="1022632" cy="5567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0833" t="11144" r="63560" b="11279"/>
          <a:stretch/>
        </p:blipFill>
        <p:spPr>
          <a:xfrm>
            <a:off x="2247173" y="1464524"/>
            <a:ext cx="2092408" cy="292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7576" t="29461" r="87272" b="59764"/>
          <a:stretch/>
        </p:blipFill>
        <p:spPr>
          <a:xfrm>
            <a:off x="3125043" y="3600491"/>
            <a:ext cx="1211812" cy="712906"/>
          </a:xfrm>
          <a:prstGeom prst="rect">
            <a:avLst/>
          </a:prstGeom>
        </p:spPr>
      </p:pic>
      <p:pic>
        <p:nvPicPr>
          <p:cNvPr id="22" name="Content Placeholder 6"/>
          <p:cNvPicPr>
            <a:picLocks noChangeAspect="1"/>
          </p:cNvPicPr>
          <p:nvPr/>
        </p:nvPicPr>
        <p:blipFill rotWithShape="1">
          <a:blip r:embed="rId4"/>
          <a:srcRect l="35247" t="10424" r="32222" b="11005"/>
          <a:stretch/>
        </p:blipFill>
        <p:spPr>
          <a:xfrm>
            <a:off x="4491816" y="1464524"/>
            <a:ext cx="2210122" cy="2925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2397" t="41541" r="89880" b="51713"/>
          <a:stretch/>
        </p:blipFill>
        <p:spPr>
          <a:xfrm>
            <a:off x="5564009" y="3677709"/>
            <a:ext cx="1137929" cy="6767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70550" y="332161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Current Condition of </a:t>
            </a:r>
          </a:p>
          <a:p>
            <a:r>
              <a:rPr lang="en-US" sz="900" b="1" dirty="0"/>
              <a:t>Vegetation based on NDVI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9641" y="2790734"/>
            <a:ext cx="691196" cy="25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Rangelands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l="2595" t="35192" r="91701" b="62678"/>
          <a:stretch/>
        </p:blipFill>
        <p:spPr>
          <a:xfrm>
            <a:off x="5633126" y="3021654"/>
            <a:ext cx="1038855" cy="2641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/>
          <a:srcRect l="40630" t="11362" r="31639" b="15091"/>
          <a:stretch/>
        </p:blipFill>
        <p:spPr>
          <a:xfrm>
            <a:off x="8305799" y="1167879"/>
            <a:ext cx="3733801" cy="5570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916045"/>
              </p:ext>
            </p:extLst>
          </p:nvPr>
        </p:nvGraphicFramePr>
        <p:xfrm>
          <a:off x="94733" y="4544645"/>
          <a:ext cx="3842037" cy="22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999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972638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5912180"/>
                    </a:ext>
                  </a:extLst>
                </a:gridCol>
              </a:tblGrid>
              <a:tr h="53395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INDICATOR (WATERSHED LEVEL)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AREA UNDER RANGELANDS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FAO, SUPARCO</a:t>
                      </a:r>
                      <a:endParaRPr lang="en-US" sz="1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r>
                        <a:rPr lang="en-US" sz="1400" dirty="0"/>
                        <a:t>LIVETSOCK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r>
                        <a:rPr lang="en-US" sz="1400" dirty="0"/>
                        <a:t>CONDITION OF</a:t>
                      </a:r>
                      <a:r>
                        <a:rPr lang="en-US" sz="1400" baseline="0" dirty="0"/>
                        <a:t> RANGELANDS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FEWSNET,</a:t>
                      </a:r>
                    </a:p>
                    <a:p>
                      <a:r>
                        <a:rPr lang="en-US" sz="1400" dirty="0"/>
                        <a:t>MODIS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sp>
        <p:nvSpPr>
          <p:cNvPr id="18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POTENTIAL FOR LIVESTOCK BASED INTERVENTIONS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/>
          <a:srcRect l="2067" t="25099" r="91445" b="66076"/>
          <a:stretch/>
        </p:blipFill>
        <p:spPr>
          <a:xfrm>
            <a:off x="10515600" y="5680921"/>
            <a:ext cx="1186690" cy="9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0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106-088F-413B-99B2-586F0E39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14400"/>
            <a:ext cx="8229600" cy="685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66EC-5484-42B8-A4EE-10FA86CF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828801"/>
            <a:ext cx="8229600" cy="4449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1-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Map of </a:t>
            </a:r>
            <a:r>
              <a:rPr lang="en-US" sz="1600" dirty="0" err="1"/>
              <a:t>Pishin</a:t>
            </a:r>
            <a:r>
              <a:rPr lang="en-US" sz="1600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Population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Land cover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Topography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Rainfall</a:t>
            </a:r>
          </a:p>
          <a:p>
            <a:pPr marL="0" indent="0">
              <a:buNone/>
            </a:pPr>
            <a:r>
              <a:rPr lang="en-US" dirty="0"/>
              <a:t>2- GIS based Watershed selection in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Summary of selection criteria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Ground Water Recharge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Surface Water Harvesting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Potential For Livestock Based Interventions</a:t>
            </a:r>
          </a:p>
          <a:p>
            <a:pPr marL="0" indent="0">
              <a:buNone/>
            </a:pPr>
            <a:r>
              <a:rPr lang="en-US" sz="2000" dirty="0"/>
              <a:t>3- </a:t>
            </a:r>
            <a:r>
              <a:rPr lang="en-US" dirty="0"/>
              <a:t>Combined Results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Summary of selection criteria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Resultant Map</a:t>
            </a:r>
          </a:p>
          <a:p>
            <a:pPr marL="0" indent="0">
              <a:buNone/>
            </a:pPr>
            <a:endParaRPr lang="en-US" sz="2000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27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COMBINED RESULT</a:t>
            </a:r>
          </a:p>
        </p:txBody>
      </p:sp>
    </p:spTree>
    <p:extLst>
      <p:ext uri="{BB962C8B-B14F-4D97-AF65-F5344CB8AC3E}">
        <p14:creationId xmlns:p14="http://schemas.microsoft.com/office/powerpoint/2010/main" val="72447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891871"/>
              </p:ext>
            </p:extLst>
          </p:nvPr>
        </p:nvGraphicFramePr>
        <p:xfrm>
          <a:off x="1346625" y="990600"/>
          <a:ext cx="9498750" cy="5702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6151">
                  <a:extLst>
                    <a:ext uri="{9D8B030D-6E8A-4147-A177-3AD203B41FA5}">
                      <a16:colId xmlns:a16="http://schemas.microsoft.com/office/drawing/2014/main" val="833780298"/>
                    </a:ext>
                  </a:extLst>
                </a:gridCol>
                <a:gridCol w="2164431">
                  <a:extLst>
                    <a:ext uri="{9D8B030D-6E8A-4147-A177-3AD203B41FA5}">
                      <a16:colId xmlns:a16="http://schemas.microsoft.com/office/drawing/2014/main" val="1925590843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033742562"/>
                    </a:ext>
                  </a:extLst>
                </a:gridCol>
                <a:gridCol w="2744084">
                  <a:extLst>
                    <a:ext uri="{9D8B030D-6E8A-4147-A177-3AD203B41FA5}">
                      <a16:colId xmlns:a16="http://schemas.microsoft.com/office/drawing/2014/main" val="194903483"/>
                    </a:ext>
                  </a:extLst>
                </a:gridCol>
              </a:tblGrid>
              <a:tr h="8711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CRITERIA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INDICATOR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(watershed level)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WEIGHTAGE/INFLUENCE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OVERALL WEIGHT</a:t>
                      </a: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06419"/>
                  </a:ext>
                </a:extLst>
              </a:tr>
              <a:tr h="413628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Ground Water Recharge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(as an indicator of Water availability)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584933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119260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Wetlands (sq.km)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0634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Total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7485650"/>
                  </a:ext>
                </a:extLst>
              </a:tr>
              <a:tr h="476001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Surface Water harvesting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annual rainfall for 20 years (mm)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755332"/>
                  </a:ext>
                </a:extLst>
              </a:tr>
              <a:tr h="4136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Run-off potential based on soil texture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642712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Population density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950057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996849"/>
                  </a:ext>
                </a:extLst>
              </a:tr>
              <a:tr h="389289">
                <a:tc rowSpan="4">
                  <a:txBody>
                    <a:bodyPr/>
                    <a:lstStyle/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dirty="0">
                          <a:effectLst/>
                        </a:rPr>
                        <a:t>Potential For Livestock Based Interventions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6689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Area under rangelands (sq.km)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60%</a:t>
                      </a: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0638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Livestock Density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2074231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Condition of vegetation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0908613"/>
                  </a:ext>
                </a:extLst>
              </a:tr>
              <a:tr h="3892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100%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6223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3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92939" y="945358"/>
            <a:ext cx="1988297" cy="461665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/>
              <a:t>POTENTIAL FOR SURFACE</a:t>
            </a:r>
            <a:br>
              <a:rPr lang="en-US" sz="1200" dirty="0"/>
            </a:br>
            <a:r>
              <a:rPr lang="en-US" sz="1200" dirty="0"/>
              <a:t>WATER HARVESTING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96423" y="923587"/>
            <a:ext cx="212216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</a:lstStyle>
          <a:p>
            <a:pPr algn="ctr"/>
            <a:r>
              <a:rPr lang="en-US" sz="1200" b="1" dirty="0"/>
              <a:t>POTENTIAL FOR LIVESTOCK</a:t>
            </a:r>
          </a:p>
          <a:p>
            <a:pPr algn="ctr"/>
            <a:r>
              <a:rPr lang="en-US" sz="1200" b="1" dirty="0"/>
              <a:t>BASED INTERVENTIONS</a:t>
            </a:r>
          </a:p>
        </p:txBody>
      </p:sp>
      <p:sp>
        <p:nvSpPr>
          <p:cNvPr id="7" name="Equal 6"/>
          <p:cNvSpPr/>
          <p:nvPr/>
        </p:nvSpPr>
        <p:spPr>
          <a:xfrm>
            <a:off x="6912838" y="2428332"/>
            <a:ext cx="773412" cy="97563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350" y="945358"/>
            <a:ext cx="1944977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1200" b="1" baseline="0"/>
            </a:lvl1pPr>
          </a:lstStyle>
          <a:p>
            <a:r>
              <a:rPr lang="en-US" dirty="0"/>
              <a:t>POTENTIAL FOR </a:t>
            </a:r>
          </a:p>
          <a:p>
            <a:r>
              <a:rPr lang="en-US" dirty="0"/>
              <a:t>GROUNDWATER RECHARGE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39973" t="11075" r="29382" b="16236"/>
          <a:stretch/>
        </p:blipFill>
        <p:spPr>
          <a:xfrm>
            <a:off x="15404" y="1501953"/>
            <a:ext cx="2107785" cy="2940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38750" t="10457" r="31005" b="18432"/>
          <a:stretch/>
        </p:blipFill>
        <p:spPr>
          <a:xfrm>
            <a:off x="2284986" y="1491711"/>
            <a:ext cx="2092017" cy="296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38435" t="11362" r="31639" b="15091"/>
          <a:stretch/>
        </p:blipFill>
        <p:spPr>
          <a:xfrm>
            <a:off x="4586294" y="1476915"/>
            <a:ext cx="2143175" cy="2962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002467"/>
              </p:ext>
            </p:extLst>
          </p:nvPr>
        </p:nvGraphicFramePr>
        <p:xfrm>
          <a:off x="118350" y="4510960"/>
          <a:ext cx="3902006" cy="2277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852">
                  <a:extLst>
                    <a:ext uri="{9D8B030D-6E8A-4147-A177-3AD203B41FA5}">
                      <a16:colId xmlns:a16="http://schemas.microsoft.com/office/drawing/2014/main" val="761075026"/>
                    </a:ext>
                  </a:extLst>
                </a:gridCol>
                <a:gridCol w="1200154">
                  <a:extLst>
                    <a:ext uri="{9D8B030D-6E8A-4147-A177-3AD203B41FA5}">
                      <a16:colId xmlns:a16="http://schemas.microsoft.com/office/drawing/2014/main" val="2956896337"/>
                    </a:ext>
                  </a:extLst>
                </a:gridCol>
              </a:tblGrid>
              <a:tr h="533950">
                <a:tc>
                  <a:txBody>
                    <a:bodyPr/>
                    <a:lstStyle/>
                    <a:p>
                      <a:r>
                        <a:rPr lang="en-US" sz="1200" dirty="0"/>
                        <a:t>RESULT 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666924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</a:t>
                      </a:r>
                      <a:r>
                        <a:rPr lang="en-US" sz="1400" baseline="0" dirty="0"/>
                        <a:t> GROUNDWATER RECHARGE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312793"/>
                  </a:ext>
                </a:extLst>
              </a:tr>
              <a:tr h="4952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 SURFACE WATER HARVESTING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16873"/>
                  </a:ext>
                </a:extLst>
              </a:tr>
              <a:tr h="707538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POTENTIAL FOR LIVESTOCK BASED INTERVENTIONS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939723"/>
                  </a:ext>
                </a:extLst>
              </a:tr>
            </a:tbl>
          </a:graphicData>
        </a:graphic>
      </p:graphicFrame>
      <p:sp>
        <p:nvSpPr>
          <p:cNvPr id="15" name="Title 8"/>
          <p:cNvSpPr txBox="1">
            <a:spLocks/>
          </p:cNvSpPr>
          <p:nvPr/>
        </p:nvSpPr>
        <p:spPr>
          <a:xfrm>
            <a:off x="3925884" y="-7421"/>
            <a:ext cx="8229600" cy="76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rgbClr val="6689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OVERALL MAP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6018695" y="3810000"/>
            <a:ext cx="674652" cy="5160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3572425" y="3810000"/>
            <a:ext cx="674652" cy="5160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2067" t="25099" r="91445" b="66076"/>
          <a:stretch/>
        </p:blipFill>
        <p:spPr>
          <a:xfrm>
            <a:off x="1409079" y="3796749"/>
            <a:ext cx="674652" cy="516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9583" t="10741" r="64792" b="13703"/>
          <a:stretch/>
        </p:blipFill>
        <p:spPr>
          <a:xfrm>
            <a:off x="7869619" y="1122677"/>
            <a:ext cx="4123413" cy="5607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250" t="29891" r="94583" b="66297"/>
          <a:stretch/>
        </p:blipFill>
        <p:spPr>
          <a:xfrm>
            <a:off x="9931325" y="6172200"/>
            <a:ext cx="1524000" cy="392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/>
          <a:srcRect l="1250" t="25718" r="94583" b="72800"/>
          <a:stretch/>
        </p:blipFill>
        <p:spPr>
          <a:xfrm>
            <a:off x="9931325" y="5943600"/>
            <a:ext cx="15240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02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00452"/>
              </p:ext>
            </p:extLst>
          </p:nvPr>
        </p:nvGraphicFramePr>
        <p:xfrm>
          <a:off x="3124200" y="953245"/>
          <a:ext cx="2895600" cy="5068591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413356787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43157641"/>
                    </a:ext>
                  </a:extLst>
                </a:gridCol>
              </a:tblGrid>
              <a:tr h="228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Score/Rank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32452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Quetta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3748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Barshoor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493900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Killa Abdullah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495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Dab Khanzai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13689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Ajram Shadezai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770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Bostan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3223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Kanozai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0373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6228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Mastung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16566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Panjpai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61275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Shirinab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727782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Badduzai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999013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Kalat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566838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Shahr Haji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971859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Patki Shahnawaz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951" marR="7951" marT="795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77389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6096000" y="982148"/>
            <a:ext cx="4144431" cy="5715000"/>
            <a:chOff x="3170769" y="857185"/>
            <a:chExt cx="4296831" cy="58436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9583" t="10741" r="64792" b="13703"/>
            <a:stretch/>
          </p:blipFill>
          <p:spPr>
            <a:xfrm>
              <a:off x="3170769" y="857185"/>
              <a:ext cx="4296831" cy="584369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250" t="29891" r="94583" b="66297"/>
            <a:stretch/>
          </p:blipFill>
          <p:spPr>
            <a:xfrm>
              <a:off x="5943600" y="6172200"/>
              <a:ext cx="1524000" cy="39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250" t="25718" r="94583" b="72800"/>
            <a:stretch/>
          </p:blipFill>
          <p:spPr>
            <a:xfrm>
              <a:off x="5943600" y="5943600"/>
              <a:ext cx="15240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6678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31741" y="138960"/>
            <a:ext cx="6562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SOCIO-ECONOMIC INDICATORS- BALOCHISTAN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1486671"/>
            <a:ext cx="306364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b="1" dirty="0">
                <a:solidFill>
                  <a:srgbClr val="6689CC"/>
                </a:solidFill>
                <a:latin typeface="Footlight MT Light" panose="0204060206030A020304" pitchFamily="18" charset="0"/>
                <a:ea typeface="+mj-ea"/>
                <a:cs typeface="+mj-cs"/>
              </a:rPr>
              <a:t>MULTI DIMENSINAL POVERTY INDEX</a:t>
            </a:r>
          </a:p>
          <a:p>
            <a:pPr>
              <a:spcBef>
                <a:spcPct val="0"/>
              </a:spcBef>
            </a:pPr>
            <a:r>
              <a:rPr lang="en-US" sz="1400" b="1" dirty="0">
                <a:solidFill>
                  <a:srgbClr val="6689CC"/>
                </a:solidFill>
                <a:latin typeface="Footlight MT Light" panose="0204060206030A020304" pitchFamily="18" charset="0"/>
                <a:ea typeface="+mj-ea"/>
                <a:cs typeface="+mj-cs"/>
              </a:rPr>
              <a:t>(Incidence of Poverty % 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11111" r="16193" b="4445"/>
          <a:stretch/>
        </p:blipFill>
        <p:spPr>
          <a:xfrm>
            <a:off x="3581400" y="914400"/>
            <a:ext cx="4601631" cy="5843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397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Exclusion criteria for disqualification of include one or more of the following: </a:t>
            </a:r>
            <a:endParaRPr lang="en-US" dirty="0"/>
          </a:p>
          <a:p>
            <a:pPr lvl="0"/>
            <a:r>
              <a:rPr lang="en-US" dirty="0"/>
              <a:t>Areas with relatively low productivity potential for livestock and cropping in comparison to other areas that is % area falling under rugged and rough terrain</a:t>
            </a:r>
          </a:p>
          <a:p>
            <a:pPr lvl="0"/>
            <a:r>
              <a:rPr lang="en-US" dirty="0"/>
              <a:t>Desert and hyper arid areas, (Annual Average Rainfall below 100 mm).</a:t>
            </a:r>
          </a:p>
          <a:p>
            <a:pPr lvl="0"/>
            <a:r>
              <a:rPr lang="en-US" dirty="0"/>
              <a:t>Areas with High Security Risk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362200" y="2971800"/>
            <a:ext cx="76962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4047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0" y="2146085"/>
            <a:ext cx="6096000" cy="2565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Exclusion criteria for disqualification of include one or more of the following: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Areas with relatively low productivity potential for livestock and cropping in comparison to other areas that is % area falling under rugged and rough terrain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Desert and hyper arid areas, (Annual Average Rainfall below 100 mm).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Areas with High Security Risk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2667001"/>
            <a:ext cx="109728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PISHIN BASIN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7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460668" y="3253750"/>
            <a:ext cx="4948207" cy="4618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5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34481"/>
            <a:ext cx="4168387" cy="5890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220200" y="304800"/>
            <a:ext cx="2700781" cy="2286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1350" b="1" baseline="0"/>
            </a:lvl1pPr>
          </a:lstStyle>
          <a:p>
            <a:r>
              <a:rPr lang="en-US" sz="2400" dirty="0"/>
              <a:t>PISHIN BASIN 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520" r="33946" b="33721"/>
          <a:stretch/>
        </p:blipFill>
        <p:spPr>
          <a:xfrm>
            <a:off x="7152560" y="1752600"/>
            <a:ext cx="1981200" cy="41933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49932" y="1403007"/>
            <a:ext cx="1981200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WATERSHED NAMES</a:t>
            </a:r>
          </a:p>
        </p:txBody>
      </p:sp>
    </p:spTree>
    <p:extLst>
      <p:ext uri="{BB962C8B-B14F-4D97-AF65-F5344CB8AC3E}">
        <p14:creationId xmlns:p14="http://schemas.microsoft.com/office/powerpoint/2010/main" val="179136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460668" y="3253750"/>
            <a:ext cx="4948207" cy="46183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35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74" y="967137"/>
            <a:ext cx="4168388" cy="5890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398" y="978023"/>
            <a:ext cx="2141187" cy="333973"/>
          </a:xfr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1350" dirty="0"/>
              <a:t>POPULATION DENSITY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1400" y="2438400"/>
            <a:ext cx="3808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Population = 2,994,200</a:t>
            </a:r>
          </a:p>
          <a:p>
            <a:endParaRPr lang="en-US" sz="2400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305800" y="381000"/>
            <a:ext cx="3615181" cy="152400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1350" b="1" baseline="0"/>
            </a:lvl1pPr>
          </a:lstStyle>
          <a:p>
            <a:r>
              <a:rPr lang="en-US" sz="2400" dirty="0"/>
              <a:t>POPULATION MAP - PISHIN</a:t>
            </a:r>
          </a:p>
        </p:txBody>
      </p:sp>
    </p:spTree>
    <p:extLst>
      <p:ext uri="{BB962C8B-B14F-4D97-AF65-F5344CB8AC3E}">
        <p14:creationId xmlns:p14="http://schemas.microsoft.com/office/powerpoint/2010/main" val="127192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38600" y="-106511"/>
            <a:ext cx="8229600" cy="106680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LAND COVER STATISTICS OF PISHIN BASIN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00" y="947999"/>
            <a:ext cx="4141671" cy="58531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34674"/>
            <a:ext cx="4162425" cy="5882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324600" y="928435"/>
            <a:ext cx="1828800" cy="276999"/>
          </a:xfrm>
          <a:prstGeom prst="rect">
            <a:avLst/>
          </a:prstGeom>
          <a:solidFill>
            <a:srgbClr val="6689CC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LAND COVER</a:t>
            </a:r>
          </a:p>
        </p:txBody>
      </p:sp>
    </p:spTree>
    <p:extLst>
      <p:ext uri="{BB962C8B-B14F-4D97-AF65-F5344CB8AC3E}">
        <p14:creationId xmlns:p14="http://schemas.microsoft.com/office/powerpoint/2010/main" val="54229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925884" y="-7421"/>
            <a:ext cx="8229600" cy="76942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LAND TOPOGRAPHY - PISHIN BASIN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" t="1106" b="1373"/>
          <a:stretch/>
        </p:blipFill>
        <p:spPr>
          <a:xfrm>
            <a:off x="4045283" y="1208505"/>
            <a:ext cx="3810000" cy="5192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t="1369"/>
          <a:stretch/>
        </p:blipFill>
        <p:spPr>
          <a:xfrm>
            <a:off x="8229600" y="1142999"/>
            <a:ext cx="3749380" cy="5257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216608" y="1125189"/>
            <a:ext cx="1961536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HYDROLOGIC SOIL GROUPS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033332" y="1197428"/>
            <a:ext cx="1219200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SLOPE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t="1429" r="2126" b="1429"/>
          <a:stretch/>
        </p:blipFill>
        <p:spPr>
          <a:xfrm>
            <a:off x="65315" y="1219200"/>
            <a:ext cx="3679372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4428" y="1210911"/>
            <a:ext cx="911942" cy="25853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2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ELEVATION</a:t>
            </a:r>
          </a:p>
        </p:txBody>
      </p:sp>
    </p:spTree>
    <p:extLst>
      <p:ext uri="{BB962C8B-B14F-4D97-AF65-F5344CB8AC3E}">
        <p14:creationId xmlns:p14="http://schemas.microsoft.com/office/powerpoint/2010/main" val="662119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" y="943108"/>
            <a:ext cx="2412012" cy="3408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04" y="943108"/>
            <a:ext cx="2361216" cy="3336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94" y="3490908"/>
            <a:ext cx="2315422" cy="327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35181"/>
            <a:ext cx="4191000" cy="5922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1911" y="945959"/>
            <a:ext cx="1035057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Q1 2021 (mm)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145095" y="917678"/>
            <a:ext cx="1036505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Q3 2021 (mm)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436252" y="3472704"/>
            <a:ext cx="1050406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Q4 2021 (mm)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001000" y="936156"/>
            <a:ext cx="1752600" cy="276999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ANNUAL RAINFALL (mm)</a:t>
            </a:r>
            <a:endParaRPr lang="en-US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66" y="3475086"/>
            <a:ext cx="2385971" cy="33719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1548905" y="3453834"/>
            <a:ext cx="1041895" cy="244682"/>
          </a:xfrm>
          <a:prstGeom prst="rect">
            <a:avLst/>
          </a:prstGeom>
          <a:solidFill>
            <a:srgbClr val="6689CC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Q2 2021 (mm)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r="19597" b="44522"/>
          <a:stretch/>
        </p:blipFill>
        <p:spPr>
          <a:xfrm>
            <a:off x="1642510" y="2506521"/>
            <a:ext cx="790762" cy="5880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t="1" r="27858" b="49641"/>
          <a:stretch/>
        </p:blipFill>
        <p:spPr>
          <a:xfrm>
            <a:off x="5715000" y="2506522"/>
            <a:ext cx="762000" cy="5414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r="31395" b="51563"/>
          <a:stretch/>
        </p:blipFill>
        <p:spPr>
          <a:xfrm>
            <a:off x="3048000" y="5791200"/>
            <a:ext cx="652615" cy="6095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tle 8"/>
          <p:cNvSpPr>
            <a:spLocks noGrp="1"/>
          </p:cNvSpPr>
          <p:nvPr>
            <p:ph type="title"/>
          </p:nvPr>
        </p:nvSpPr>
        <p:spPr>
          <a:xfrm>
            <a:off x="3925884" y="-7421"/>
            <a:ext cx="8229600" cy="769421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ANNUAL RAINFALL- PISHIN BASIN</a:t>
            </a:r>
          </a:p>
        </p:txBody>
      </p:sp>
    </p:spTree>
    <p:extLst>
      <p:ext uri="{BB962C8B-B14F-4D97-AF65-F5344CB8AC3E}">
        <p14:creationId xmlns:p14="http://schemas.microsoft.com/office/powerpoint/2010/main" val="129131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1"/>
            <a:ext cx="11125200" cy="1325563"/>
          </a:xfrm>
          <a:prstGeom prst="rect">
            <a:avLst/>
          </a:prstGeom>
          <a:solidFill>
            <a:srgbClr val="6689CC"/>
          </a:solidFill>
          <a:ln>
            <a:solidFill>
              <a:srgbClr val="6689C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GIS based Watershed selection in </a:t>
            </a:r>
            <a:r>
              <a:rPr lang="en-US" dirty="0" err="1"/>
              <a:t>Pishin</a:t>
            </a:r>
            <a:r>
              <a:rPr lang="en-US" dirty="0"/>
              <a:t> Basin</a:t>
            </a:r>
          </a:p>
        </p:txBody>
      </p:sp>
    </p:spTree>
    <p:extLst>
      <p:ext uri="{BB962C8B-B14F-4D97-AF65-F5344CB8AC3E}">
        <p14:creationId xmlns:p14="http://schemas.microsoft.com/office/powerpoint/2010/main" val="119130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159AE85C83A23439BDD9B3E1636F519" ma:contentTypeVersion="14" ma:contentTypeDescription="Creare un nuovo documento." ma:contentTypeScope="" ma:versionID="3f0d87d0a38810c834589de12bbdaa51">
  <xsd:schema xmlns:xsd="http://www.w3.org/2001/XMLSchema" xmlns:xs="http://www.w3.org/2001/XMLSchema" xmlns:p="http://schemas.microsoft.com/office/2006/metadata/properties" xmlns:ns3="506ca4d3-653d-4ae7-a9b8-42aaacc34dd1" xmlns:ns4="2a86772c-409e-428f-980b-8ca2a03e42a8" targetNamespace="http://schemas.microsoft.com/office/2006/metadata/properties" ma:root="true" ma:fieldsID="12ea15e82cf1eff8181bb8d69b9f3c50" ns3:_="" ns4:_="">
    <xsd:import namespace="506ca4d3-653d-4ae7-a9b8-42aaacc34dd1"/>
    <xsd:import namespace="2a86772c-409e-428f-980b-8ca2a03e42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6ca4d3-653d-4ae7-a9b8-42aaacc34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6772c-409e-428f-980b-8ca2a03e42a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04B23C-6E79-4022-B9F9-879B8E82B1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6ca4d3-653d-4ae7-a9b8-42aaacc34dd1"/>
    <ds:schemaRef ds:uri="2a86772c-409e-428f-980b-8ca2a03e42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E5DE8C-E662-4CCD-8724-FFE2E7C9768B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2a86772c-409e-428f-980b-8ca2a03e42a8"/>
    <ds:schemaRef ds:uri="http://purl.org/dc/terms/"/>
    <ds:schemaRef ds:uri="506ca4d3-653d-4ae7-a9b8-42aaacc34dd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E69E46-08B6-4985-BD76-33572FE612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7199</TotalTime>
  <Words>905</Words>
  <Application>Microsoft Macintosh PowerPoint</Application>
  <PresentationFormat>Widescreen</PresentationFormat>
  <Paragraphs>251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Adobe Caslon Pro</vt:lpstr>
      <vt:lpstr>Arial</vt:lpstr>
      <vt:lpstr>Calibri</vt:lpstr>
      <vt:lpstr>Courier New</vt:lpstr>
      <vt:lpstr>Footlight MT Light</vt:lpstr>
      <vt:lpstr>Myriad Pro Cond</vt:lpstr>
      <vt:lpstr>Times New Roman</vt:lpstr>
      <vt:lpstr>Wingdings</vt:lpstr>
      <vt:lpstr>Office Theme</vt:lpstr>
      <vt:lpstr> GEOSPATIAL ANALYSIS FOR WATERSHED SELECTION IN PISHIN RIVER BASIN  REVIVAL OF BALCOHISTAN WATER RESOURCES PROGRAMME 2022</vt:lpstr>
      <vt:lpstr>OUTLINE</vt:lpstr>
      <vt:lpstr>PowerPoint Presentation</vt:lpstr>
      <vt:lpstr>PowerPoint Presentation</vt:lpstr>
      <vt:lpstr>POPULATION DENSITY MAP</vt:lpstr>
      <vt:lpstr>LAND COVER STATISTICS OF PISHIN BASIN</vt:lpstr>
      <vt:lpstr>LAND TOPOGRAPHY - PISHIN BASIN</vt:lpstr>
      <vt:lpstr>ANNUAL RAINFALL- PISHIN BASIN</vt:lpstr>
      <vt:lpstr>PowerPoint Presentation</vt:lpstr>
      <vt:lpstr>PowerPoint Presentation</vt:lpstr>
      <vt:lpstr>PowerPoint Presentation</vt:lpstr>
      <vt:lpstr>PowerPoint Presentation</vt:lpstr>
      <vt:lpstr>AREA UNDER WETLANDS (sq km)</vt:lpstr>
      <vt:lpstr>PowerPoint Presentation</vt:lpstr>
      <vt:lpstr>PowerPoint Presentation</vt:lpstr>
      <vt:lpstr>MONTHLY RUNOFF  (mm)</vt:lpstr>
      <vt:lpstr>PowerPoint Presentation</vt:lpstr>
      <vt:lpstr>MAPPING POTENTIAL FOR LIVESTOCK BASED INTERVENTIONS </vt:lpstr>
      <vt:lpstr>AREA UND. RANGELANDS  (Sq. KM) (60% WEIGHT)</vt:lpstr>
      <vt:lpstr>PowerPoint Presentation</vt:lpstr>
      <vt:lpstr>PowerPoint Presentation</vt:lpstr>
      <vt:lpstr>POTENTIAL FOR SURFACE WATER HARVESTING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FAO of the UN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FAO</dc:creator>
  <cp:lastModifiedBy>ather ashraf</cp:lastModifiedBy>
  <cp:revision>849</cp:revision>
  <cp:lastPrinted>2018-10-29T04:01:00Z</cp:lastPrinted>
  <dcterms:created xsi:type="dcterms:W3CDTF">2014-02-07T06:30:22Z</dcterms:created>
  <dcterms:modified xsi:type="dcterms:W3CDTF">2022-12-06T08:48:38Z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0x010100D159AE85C83A23439BDD9B3E1636F519</vt:lpwstr>
  </property>
</Properties>
</file>